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0" r:id="rId3"/>
    <p:sldId id="282" r:id="rId4"/>
    <p:sldId id="284" r:id="rId5"/>
    <p:sldId id="307" r:id="rId6"/>
    <p:sldId id="281" r:id="rId7"/>
    <p:sldId id="304" r:id="rId8"/>
    <p:sldId id="285" r:id="rId9"/>
    <p:sldId id="325" r:id="rId10"/>
    <p:sldId id="311" r:id="rId11"/>
    <p:sldId id="312" r:id="rId12"/>
    <p:sldId id="313" r:id="rId13"/>
    <p:sldId id="318" r:id="rId14"/>
    <p:sldId id="288" r:id="rId15"/>
    <p:sldId id="326" r:id="rId16"/>
    <p:sldId id="308" r:id="rId17"/>
    <p:sldId id="309" r:id="rId18"/>
    <p:sldId id="310" r:id="rId19"/>
    <p:sldId id="319" r:id="rId20"/>
    <p:sldId id="303" r:id="rId21"/>
    <p:sldId id="314" r:id="rId22"/>
    <p:sldId id="315" r:id="rId23"/>
    <p:sldId id="316" r:id="rId24"/>
    <p:sldId id="317" r:id="rId25"/>
    <p:sldId id="320" r:id="rId26"/>
    <p:sldId id="321" r:id="rId27"/>
    <p:sldId id="322" r:id="rId28"/>
    <p:sldId id="323" r:id="rId29"/>
    <p:sldId id="324" r:id="rId30"/>
    <p:sldId id="327" r:id="rId31"/>
    <p:sldId id="297" r:id="rId3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9900"/>
    <a:srgbClr val="0000FF"/>
    <a:srgbClr val="CC00CC"/>
    <a:srgbClr val="0066FF"/>
    <a:srgbClr val="993300"/>
    <a:srgbClr val="FFCC99"/>
    <a:srgbClr val="FFFFCC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42" d="100"/>
          <a:sy n="42" d="100"/>
        </p:scale>
        <p:origin x="13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0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6795AD31-0E0D-404E-97A4-B83EF0D4CD9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933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57933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6A41ED96-7AC3-4540-8C2D-DC22B6AF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712311B9-9CCF-48CE-9672-BF40DB72429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1EE3A68E-F209-4157-8C6C-6C0FF848C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3A68E-F209-4157-8C6C-6C0FF848C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3A68E-F209-4157-8C6C-6C0FF848C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MBK Engineers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9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3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3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MBK Engineers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7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MBK Engineers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5270B3-6E24-41C1-ACDA-6C7F52A023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Walker River </a:t>
            </a:r>
            <a:br>
              <a:rPr lang="en-US" sz="6600" dirty="0" smtClean="0"/>
            </a:br>
            <a:r>
              <a:rPr lang="en-US" sz="6600" dirty="0" smtClean="0"/>
              <a:t>Irrigation District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Reservoir Operation Scenarios</a:t>
            </a:r>
          </a:p>
        </p:txBody>
      </p:sp>
      <p:pic>
        <p:nvPicPr>
          <p:cNvPr id="4" name="Picture 3" descr="MBK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5362397"/>
            <a:ext cx="1828800" cy="47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2890" y="6488668"/>
            <a:ext cx="418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Board of Directors Meeting, April 7,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8"/>
    </mc:Choice>
    <mc:Fallback xmlns="">
      <p:transition spd="slow" advTm="235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0"/>
            <a:ext cx="8671560" cy="629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5250" y="3705225"/>
            <a:ext cx="770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845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28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0"/>
            <a:ext cx="8671560" cy="629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5300" y="4152900"/>
            <a:ext cx="770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600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95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777728"/>
            <a:ext cx="9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1,300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43437" y="2962394"/>
            <a:ext cx="161925" cy="184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2" y="0"/>
            <a:ext cx="866394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Topaz </a:t>
            </a:r>
            <a:br>
              <a:rPr lang="en-US" dirty="0" smtClean="0"/>
            </a:br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199" y="64555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"/>
    </mc:Choice>
    <mc:Fallback xmlns="">
      <p:transition spd="slow" advTm="9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Walker Exceedances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2"/>
    </mc:Choice>
    <mc:Fallback xmlns="">
      <p:transition spd="slow" advTm="183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765" y="2231357"/>
            <a:ext cx="9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1,920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9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2790" y="3614988"/>
            <a:ext cx="9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1,045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2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9" y="0"/>
            <a:ext cx="8663940" cy="6294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396" y="883821"/>
            <a:ext cx="9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2,920 </a:t>
            </a:r>
            <a:r>
              <a:rPr lang="en-US" sz="1600" dirty="0" err="1" smtClean="0"/>
              <a:t>cfs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3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3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r="6894" b="14352"/>
          <a:stretch/>
        </p:blipFill>
        <p:spPr>
          <a:xfrm>
            <a:off x="106188" y="1869743"/>
            <a:ext cx="4179209" cy="4401385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66284" y="1826834"/>
            <a:ext cx="4341223" cy="4387673"/>
          </a:xfrm>
        </p:spPr>
        <p:txBody>
          <a:bodyPr>
            <a:noAutofit/>
          </a:bodyPr>
          <a:lstStyle/>
          <a:p>
            <a:r>
              <a:rPr lang="en-US" sz="2800" dirty="0" smtClean="0"/>
              <a:t>Exceedance Forecasts</a:t>
            </a:r>
          </a:p>
          <a:p>
            <a:r>
              <a:rPr lang="en-US" sz="2800" dirty="0" smtClean="0"/>
              <a:t>Historical Context</a:t>
            </a:r>
          </a:p>
          <a:p>
            <a:r>
              <a:rPr lang="en-US" sz="2800" dirty="0" smtClean="0"/>
              <a:t>Bridgeport Operations</a:t>
            </a:r>
          </a:p>
          <a:p>
            <a:r>
              <a:rPr lang="en-US" sz="2800" dirty="0" smtClean="0"/>
              <a:t>Topaz Operations</a:t>
            </a:r>
          </a:p>
          <a:p>
            <a:r>
              <a:rPr lang="en-US" sz="2800" dirty="0" smtClean="0"/>
              <a:t>Downstream Flows</a:t>
            </a:r>
            <a:endParaRPr lang="en-US" sz="2800" dirty="0"/>
          </a:p>
          <a:p>
            <a:r>
              <a:rPr lang="en-US" sz="2800" dirty="0"/>
              <a:t>Questions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1"/>
    </mc:Choice>
    <mc:Fallback xmlns="">
      <p:transition spd="slow" advTm="1859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Flow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8"/>
    </mc:Choice>
    <mc:Fallback xmlns="">
      <p:transition spd="slow" advTm="593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2" y="0"/>
            <a:ext cx="8671560" cy="6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7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8" y="0"/>
            <a:ext cx="866394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1" y="0"/>
            <a:ext cx="8671560" cy="6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7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Exceedance Forecasts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California Nevada River Forecast Center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7"/>
    </mc:Choice>
    <mc:Fallback xmlns="">
      <p:transition spd="slow" advTm="560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957819"/>
              </p:ext>
            </p:extLst>
          </p:nvPr>
        </p:nvGraphicFramePr>
        <p:xfrm>
          <a:off x="822325" y="1846263"/>
          <a:ext cx="75516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14"/>
                <a:gridCol w="1887914"/>
                <a:gridCol w="1887914"/>
                <a:gridCol w="18879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 Forecast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 Forecast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 Forecast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Walker 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 Walker 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Walker</a:t>
                      </a:r>
                      <a:r>
                        <a:rPr lang="en-US" baseline="0" dirty="0" smtClean="0"/>
                        <a:t> 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reservoir management will help downstream conditions</a:t>
            </a:r>
          </a:p>
          <a:p>
            <a:r>
              <a:rPr lang="en-US" dirty="0" smtClean="0"/>
              <a:t>Monitoring of conditions and adaptive management are required</a:t>
            </a:r>
          </a:p>
          <a:p>
            <a:r>
              <a:rPr lang="en-US" dirty="0" smtClean="0"/>
              <a:t>The 50% Exceedance Forecasts conditions result in flows and operations similar to 1983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"/>
    </mc:Choice>
    <mc:Fallback xmlns="">
      <p:transition spd="slow" advTm="27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707429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Exceedance Forecasts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Conservation Service</a:t>
            </a:r>
          </a:p>
          <a:p>
            <a:r>
              <a:rPr lang="en-US" dirty="0" smtClean="0"/>
              <a:t>California Department of Water Resources</a:t>
            </a:r>
          </a:p>
          <a:p>
            <a:r>
              <a:rPr lang="en-US" dirty="0" smtClean="0"/>
              <a:t>California Nevada River Forecast Center</a:t>
            </a:r>
          </a:p>
          <a:p>
            <a:pPr lvl="1"/>
            <a:r>
              <a:rPr lang="en-US" dirty="0" smtClean="0"/>
              <a:t>Updated on a daily basis</a:t>
            </a:r>
          </a:p>
          <a:p>
            <a:pPr lvl="1"/>
            <a:r>
              <a:rPr lang="en-US" dirty="0" smtClean="0"/>
              <a:t>Provide forecast data on a daily time step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7"/>
    </mc:Choice>
    <mc:Fallback xmlns="">
      <p:transition spd="slow" advTm="23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– July </a:t>
            </a:r>
            <a:br>
              <a:rPr lang="en-US" dirty="0" smtClean="0"/>
            </a:br>
            <a:r>
              <a:rPr lang="en-US" dirty="0" smtClean="0"/>
              <a:t>Forecast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81764"/>
              </p:ext>
            </p:extLst>
          </p:nvPr>
        </p:nvGraphicFramePr>
        <p:xfrm>
          <a:off x="822325" y="1846263"/>
          <a:ext cx="75480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86"/>
                <a:gridCol w="1937084"/>
                <a:gridCol w="1816768"/>
                <a:gridCol w="217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CNRFC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NRCS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DWR Bulletin</a:t>
                      </a:r>
                      <a:r>
                        <a:rPr lang="en-US" baseline="0" dirty="0" smtClean="0"/>
                        <a:t> 120**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East Walker River near Bridgeport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 TAF*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 TAF*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 TAF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222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TAF*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West Walker River below Little Walker near</a:t>
                      </a:r>
                      <a:r>
                        <a:rPr lang="en-US" baseline="0" dirty="0" smtClean="0"/>
                        <a:t> Coleville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391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TAF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431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 TAF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325" y="5547360"/>
            <a:ext cx="6862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*NRCS forecast for East Walker River near Bridgeport is for April-August</a:t>
            </a:r>
          </a:p>
          <a:p>
            <a:r>
              <a:rPr lang="en-US" dirty="0" smtClean="0"/>
              <a:t>**March 1 Bulletin 120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0" y="0"/>
            <a:ext cx="6609570" cy="63183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048297" y="1306800"/>
            <a:ext cx="3976040" cy="2226112"/>
            <a:chOff x="4048297" y="1306800"/>
            <a:chExt cx="3976040" cy="2226112"/>
          </a:xfrm>
        </p:grpSpPr>
        <p:grpSp>
          <p:nvGrpSpPr>
            <p:cNvPr id="21" name="Group 20"/>
            <p:cNvGrpSpPr/>
            <p:nvPr/>
          </p:nvGrpSpPr>
          <p:grpSpPr>
            <a:xfrm>
              <a:off x="4048297" y="1306800"/>
              <a:ext cx="3976040" cy="2226112"/>
              <a:chOff x="4048297" y="1306800"/>
              <a:chExt cx="3976040" cy="222611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048297" y="2718262"/>
                <a:ext cx="831274" cy="81464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4048297" y="1306800"/>
                <a:ext cx="2064545" cy="14114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879571" y="3159180"/>
                <a:ext cx="3144766" cy="3737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879571" y="1306803"/>
                <a:ext cx="3144766" cy="14114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2842" y="1306803"/>
                <a:ext cx="1911495" cy="1852377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/>
            <p:cNvCxnSpPr/>
            <p:nvPr/>
          </p:nvCxnSpPr>
          <p:spPr>
            <a:xfrm flipV="1">
              <a:off x="4048297" y="3159180"/>
              <a:ext cx="2064545" cy="3737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1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2"/>
    </mc:Choice>
    <mc:Fallback xmlns="">
      <p:transition spd="slow" advTm="1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58" y="0"/>
            <a:ext cx="6598920" cy="633566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56610" y="1753983"/>
            <a:ext cx="4237956" cy="2226630"/>
            <a:chOff x="4056610" y="1753983"/>
            <a:chExt cx="4237956" cy="2226630"/>
          </a:xfrm>
        </p:grpSpPr>
        <p:sp>
          <p:nvSpPr>
            <p:cNvPr id="9" name="Rectangle 8"/>
            <p:cNvSpPr/>
            <p:nvPr/>
          </p:nvSpPr>
          <p:spPr>
            <a:xfrm>
              <a:off x="4056610" y="1753986"/>
              <a:ext cx="831274" cy="8146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056610" y="1753983"/>
              <a:ext cx="4237956" cy="2226630"/>
              <a:chOff x="4056610" y="1753983"/>
              <a:chExt cx="4237956" cy="222663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056610" y="2568633"/>
                <a:ext cx="2499511" cy="14119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87884" y="2568636"/>
                <a:ext cx="3406682" cy="14119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887884" y="1753988"/>
                <a:ext cx="3406682" cy="4073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6121" y="2161309"/>
                <a:ext cx="1738445" cy="1819304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4056610" y="1753983"/>
                <a:ext cx="2499511" cy="40732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7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2"/>
    </mc:Choice>
    <mc:Fallback xmlns="">
      <p:transition spd="slow" advTm="1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Bridgeport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199" y="645557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0"/>
    </mc:Choice>
    <mc:Fallback xmlns="">
      <p:transition spd="slow" advTm="116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Walker Exceedances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270B3-6E24-41C1-ACDA-6C7F52A023DE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" y="0"/>
            <a:ext cx="8671560" cy="62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2"/>
    </mc:Choice>
    <mc:Fallback xmlns="">
      <p:transition spd="slow" advTm="1835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1875</TotalTime>
  <Words>271</Words>
  <Application>Microsoft Office PowerPoint</Application>
  <PresentationFormat>On-screen Show (4:3)</PresentationFormat>
  <Paragraphs>117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Calibri Light</vt:lpstr>
      <vt:lpstr>Retrospect</vt:lpstr>
      <vt:lpstr>Walker River  Irrigation District</vt:lpstr>
      <vt:lpstr>Overview</vt:lpstr>
      <vt:lpstr>Exceedance Forecasts</vt:lpstr>
      <vt:lpstr>Exceedance Forecasts Available</vt:lpstr>
      <vt:lpstr>April – July  Forecast Comparison</vt:lpstr>
      <vt:lpstr>PowerPoint Presentation</vt:lpstr>
      <vt:lpstr>PowerPoint Presentation</vt:lpstr>
      <vt:lpstr>Bridgeport Scenarios</vt:lpstr>
      <vt:lpstr>East Walker Exceedances</vt:lpstr>
      <vt:lpstr>PowerPoint Presentation</vt:lpstr>
      <vt:lpstr>PowerPoint Presentation</vt:lpstr>
      <vt:lpstr>PowerPoint Presentation</vt:lpstr>
      <vt:lpstr>PowerPoint Presentation</vt:lpstr>
      <vt:lpstr>Topaz  Scenarios</vt:lpstr>
      <vt:lpstr>West Walker Exceedances</vt:lpstr>
      <vt:lpstr>PowerPoint Presentation</vt:lpstr>
      <vt:lpstr>PowerPoint Presentation</vt:lpstr>
      <vt:lpstr>PowerPoint Presentation</vt:lpstr>
      <vt:lpstr>PowerPoint Presentation</vt:lpstr>
      <vt:lpstr>River Flow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Peak Flow Summary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Bezzone</dc:creator>
  <cp:lastModifiedBy>Jenny</cp:lastModifiedBy>
  <cp:revision>170</cp:revision>
  <cp:lastPrinted>2016-05-13T19:41:13Z</cp:lastPrinted>
  <dcterms:created xsi:type="dcterms:W3CDTF">2016-04-30T00:40:17Z</dcterms:created>
  <dcterms:modified xsi:type="dcterms:W3CDTF">2017-04-07T16:01:59Z</dcterms:modified>
</cp:coreProperties>
</file>