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8" r:id="rId2"/>
    <p:sldId id="319" r:id="rId3"/>
    <p:sldId id="345" r:id="rId4"/>
    <p:sldId id="334" r:id="rId5"/>
    <p:sldId id="346" r:id="rId6"/>
    <p:sldId id="347" r:id="rId7"/>
    <p:sldId id="329" r:id="rId8"/>
    <p:sldId id="327" r:id="rId9"/>
    <p:sldId id="332" r:id="rId10"/>
    <p:sldId id="331" r:id="rId11"/>
    <p:sldId id="349" r:id="rId12"/>
    <p:sldId id="348" r:id="rId13"/>
    <p:sldId id="328" r:id="rId14"/>
    <p:sldId id="277" r:id="rId15"/>
    <p:sldId id="341" r:id="rId16"/>
    <p:sldId id="321" r:id="rId17"/>
    <p:sldId id="323" r:id="rId18"/>
    <p:sldId id="339" r:id="rId19"/>
    <p:sldId id="344" r:id="rId20"/>
    <p:sldId id="336" r:id="rId21"/>
    <p:sldId id="326" r:id="rId22"/>
    <p:sldId id="313" r:id="rId23"/>
    <p:sldId id="350" r:id="rId24"/>
    <p:sldId id="351" r:id="rId25"/>
    <p:sldId id="325" r:id="rId26"/>
    <p:sldId id="333" r:id="rId27"/>
    <p:sldId id="285" r:id="rId28"/>
    <p:sldId id="353" r:id="rId29"/>
    <p:sldId id="312" r:id="rId30"/>
    <p:sldId id="337" r:id="rId31"/>
    <p:sldId id="335" r:id="rId32"/>
    <p:sldId id="305" r:id="rId33"/>
    <p:sldId id="342" r:id="rId34"/>
    <p:sldId id="263" r:id="rId35"/>
    <p:sldId id="35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8">
          <p15:clr>
            <a:srgbClr val="A4A3A4"/>
          </p15:clr>
        </p15:guide>
        <p15:guide id="2" orient="horz" pos="3490">
          <p15:clr>
            <a:srgbClr val="A4A3A4"/>
          </p15:clr>
        </p15:guide>
        <p15:guide id="3" orient="horz" pos="3379">
          <p15:clr>
            <a:srgbClr val="A4A3A4"/>
          </p15:clr>
        </p15:guide>
        <p15:guide id="4" orient="horz" pos="1964">
          <p15:clr>
            <a:srgbClr val="A4A3A4"/>
          </p15:clr>
        </p15:guide>
        <p15:guide id="5" orient="horz" pos="2099">
          <p15:clr>
            <a:srgbClr val="A4A3A4"/>
          </p15:clr>
        </p15:guide>
        <p15:guide id="6" orient="horz" pos="795">
          <p15:clr>
            <a:srgbClr val="A4A3A4"/>
          </p15:clr>
        </p15:guide>
        <p15:guide id="7" orient="horz" pos="666">
          <p15:clr>
            <a:srgbClr val="A4A3A4"/>
          </p15:clr>
        </p15:guide>
        <p15:guide id="8" pos="3403">
          <p15:clr>
            <a:srgbClr val="A4A3A4"/>
          </p15:clr>
        </p15:guide>
        <p15:guide id="9" pos="35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53773"/>
    <a:srgbClr val="00ABBF"/>
    <a:srgbClr val="FEC20D"/>
    <a:srgbClr val="139AB2"/>
    <a:srgbClr val="89C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707" autoAdjust="0"/>
  </p:normalViewPr>
  <p:slideViewPr>
    <p:cSldViewPr snapToGrid="0" snapToObjects="1">
      <p:cViewPr varScale="1">
        <p:scale>
          <a:sx n="110" d="100"/>
          <a:sy n="110" d="100"/>
        </p:scale>
        <p:origin x="546" y="108"/>
      </p:cViewPr>
      <p:guideLst>
        <p:guide orient="horz" pos="3378"/>
        <p:guide orient="horz" pos="3490"/>
        <p:guide orient="horz" pos="3379"/>
        <p:guide orient="horz" pos="1964"/>
        <p:guide orient="horz" pos="2099"/>
        <p:guide orient="horz" pos="795"/>
        <p:guide orient="horz" pos="666"/>
        <p:guide pos="3403"/>
        <p:guide pos="3514"/>
      </p:guideLst>
    </p:cSldViewPr>
  </p:slideViewPr>
  <p:outlineViewPr>
    <p:cViewPr>
      <p:scale>
        <a:sx n="33" d="100"/>
        <a:sy n="33" d="100"/>
      </p:scale>
      <p:origin x="0" y="-40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643E8-7A84-1C46-BD5E-B291CD34BF80}" type="datetimeFigureOut">
              <a:rPr lang="en-US" smtClean="0"/>
              <a:t>4/6/2017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C1755-625D-A742-ACDB-726AD4CD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TO VIEW &gt; MASTER</a:t>
            </a:r>
            <a:r>
              <a:rPr lang="en-US" baseline="0" dirty="0" smtClean="0"/>
              <a:t> &gt; SLIDE MASTER TO EDIT THE IMAGES ON THE TITLE AND DIVIDER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9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5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5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7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3479" y="1171074"/>
            <a:ext cx="6654289" cy="57003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5584" y="-62036"/>
            <a:ext cx="345226" cy="1781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8370" r="2001" b="5304"/>
          <a:stretch/>
        </p:blipFill>
        <p:spPr>
          <a:xfrm>
            <a:off x="6343650" y="3363912"/>
            <a:ext cx="2784759" cy="2000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9" t="6055" b="23800"/>
          <a:stretch/>
        </p:blipFill>
        <p:spPr>
          <a:xfrm>
            <a:off x="6335486" y="1167004"/>
            <a:ext cx="2808514" cy="19512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335486" y="5471048"/>
            <a:ext cx="2808512" cy="1400383"/>
          </a:xfrm>
          <a:prstGeom prst="rect">
            <a:avLst/>
          </a:prstGeom>
          <a:solidFill>
            <a:srgbClr val="00ABB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700" b="0" i="0" spc="0" dirty="0" smtClean="0">
                <a:solidFill>
                  <a:schemeClr val="bg1"/>
                </a:solidFill>
              </a:rPr>
              <a:t>Natural</a:t>
            </a:r>
          </a:p>
          <a:p>
            <a:pPr algn="r"/>
            <a:r>
              <a:rPr lang="en-US" sz="1700" b="0" i="0" spc="0" dirty="0" smtClean="0">
                <a:solidFill>
                  <a:schemeClr val="bg1"/>
                </a:solidFill>
              </a:rPr>
              <a:t>Resources</a:t>
            </a:r>
          </a:p>
          <a:p>
            <a:pPr algn="r"/>
            <a:r>
              <a:rPr lang="en-US" sz="1700" b="0" i="0" spc="0" dirty="0" smtClean="0">
                <a:solidFill>
                  <a:schemeClr val="bg1"/>
                </a:solidFill>
              </a:rPr>
              <a:t>Conservation</a:t>
            </a:r>
          </a:p>
          <a:p>
            <a:pPr algn="r"/>
            <a:r>
              <a:rPr lang="en-US" sz="1700" b="0" i="0" spc="0" dirty="0" smtClean="0">
                <a:solidFill>
                  <a:schemeClr val="bg1"/>
                </a:solidFill>
              </a:rPr>
              <a:t>Service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u="none" kern="1200" spc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www.nv.nrcs.usda.gov/snow</a:t>
            </a:r>
          </a:p>
        </p:txBody>
      </p:sp>
      <p:pic>
        <p:nvPicPr>
          <p:cNvPr id="10" name="Picture 9" descr="NRCS_Title-Raindrop1.png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5" t="48718" r="34080" b="44444"/>
          <a:stretch/>
        </p:blipFill>
        <p:spPr>
          <a:xfrm>
            <a:off x="6225489" y="5283303"/>
            <a:ext cx="1137309" cy="1196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/>
          <a:srcRect t="6453" b="1004"/>
          <a:stretch/>
        </p:blipFill>
        <p:spPr>
          <a:xfrm>
            <a:off x="6335485" y="0"/>
            <a:ext cx="2792923" cy="3264669"/>
          </a:xfrm>
          <a:prstGeom prst="rect">
            <a:avLst/>
          </a:prstGeom>
        </p:spPr>
      </p:pic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3"/>
          <a:stretch/>
        </p:blipFill>
        <p:spPr>
          <a:xfrm>
            <a:off x="7885350" y="1687529"/>
            <a:ext cx="125865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6300" y="768594"/>
            <a:ext cx="4457699" cy="752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6468" y="5532045"/>
            <a:ext cx="1228726" cy="1128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/>
          <a:srcRect r="6535"/>
          <a:stretch/>
        </p:blipFill>
        <p:spPr>
          <a:xfrm>
            <a:off x="7924121" y="6189662"/>
            <a:ext cx="710293" cy="62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/>
          <a:srcRect l="14286" r="8823"/>
          <a:stretch/>
        </p:blipFill>
        <p:spPr>
          <a:xfrm>
            <a:off x="8634414" y="6257925"/>
            <a:ext cx="498022" cy="600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574" y="6069885"/>
            <a:ext cx="819150" cy="752475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97" y="64385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17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6468" y="5532045"/>
            <a:ext cx="1228726" cy="1128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6"/>
          <a:srcRect r="6535"/>
          <a:stretch/>
        </p:blipFill>
        <p:spPr>
          <a:xfrm>
            <a:off x="7924121" y="6189662"/>
            <a:ext cx="710293" cy="62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7"/>
          <a:srcRect l="14286" r="8823"/>
          <a:stretch/>
        </p:blipFill>
        <p:spPr>
          <a:xfrm>
            <a:off x="8634414" y="6257925"/>
            <a:ext cx="498022" cy="6000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5574" y="6069885"/>
            <a:ext cx="819150" cy="752475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628650" y="174506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97" y="64385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600" b="1" kern="1200" dirty="0">
          <a:solidFill>
            <a:srgbClr val="053773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lang="en-US" sz="2000" b="1" kern="1200" dirty="0" smtClean="0">
          <a:solidFill>
            <a:srgbClr val="0537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n-US" sz="16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en-US" sz="16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en-US" sz="16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en-US" sz="16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www.wcc.nrcs.usda.gov/ftpref/states/ut/nv/BI_charts/West%20Walker%20River%20above%20Coleville.gif" TargetMode="External"/><Relationship Id="rId4" Type="http://schemas.openxmlformats.org/officeDocument/2006/relationships/hyperlink" Target="https://www.wcc.nrcs.usda.gov/ftpref/states/ut/nv/BI_charts/East%20Walker%20River%20above%20Bridgeport.gi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nv.nrcs.usda.gov/snow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58241"/>
            <a:ext cx="6246961" cy="4859382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2" y="1442664"/>
            <a:ext cx="6148251" cy="1470025"/>
          </a:xfrm>
          <a:prstGeom prst="rect">
            <a:avLst/>
          </a:prstGeom>
          <a:noFill/>
          <a:ln>
            <a:noFill/>
          </a:ln>
          <a:effectLst>
            <a:glow rad="63500">
              <a:srgbClr val="2D2DB9">
                <a:satMod val="175000"/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75 Helvetica Bold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75 Helvetica Bold"/>
                <a:ea typeface="+mj-ea"/>
                <a:cs typeface="+mj-cs"/>
              </a:rPr>
              <a:t>2017 Snowpack Status and </a:t>
            </a:r>
          </a:p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75 Helvetica Bold"/>
                <a:ea typeface="+mj-ea"/>
                <a:cs typeface="+mj-cs"/>
              </a:rPr>
              <a:t>Streamflow Outlook </a:t>
            </a:r>
          </a:p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75 Helvetica Bold"/>
                <a:ea typeface="+mj-ea"/>
                <a:cs typeface="+mj-cs"/>
              </a:rPr>
              <a:t>for Walker Basin</a:t>
            </a:r>
          </a:p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1" kern="0" dirty="0">
              <a:solidFill>
                <a:srgbClr val="FFFFFF"/>
              </a:solidFill>
              <a:effectLst>
                <a:glow rad="139700">
                  <a:srgbClr val="000000">
                    <a:satMod val="175000"/>
                    <a:alpha val="40000"/>
                  </a:srgbClr>
                </a:glow>
              </a:effectLst>
              <a:latin typeface="75 Helvetica Bold"/>
            </a:endParaRPr>
          </a:p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75 Helvetica Bold"/>
              </a:rPr>
              <a:t>April 7, 2017</a:t>
            </a:r>
          </a:p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smtClean="0">
                <a:solidFill>
                  <a:srgbClr val="FFFFFF"/>
                </a:solidFill>
                <a:effectLst>
                  <a:glow rad="139700">
                    <a:srgbClr val="000000">
                      <a:satMod val="175000"/>
                      <a:alpha val="40000"/>
                    </a:srgbClr>
                  </a:glow>
                </a:effectLst>
                <a:latin typeface="75 Helvetica Bold"/>
              </a:rPr>
              <a:t>Walker River Irrigation District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017623"/>
            <a:ext cx="23727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Leavitt Lake SNOTEL, March 27, 2017</a:t>
            </a:r>
            <a:endParaRPr lang="en-US" sz="1000" i="1" dirty="0"/>
          </a:p>
        </p:txBody>
      </p:sp>
      <p:sp>
        <p:nvSpPr>
          <p:cNvPr id="8" name="Rectangle 7"/>
          <p:cNvSpPr/>
          <p:nvPr/>
        </p:nvSpPr>
        <p:spPr>
          <a:xfrm>
            <a:off x="118852" y="6294485"/>
            <a:ext cx="31761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ABBF"/>
                </a:solidFill>
              </a:rPr>
              <a:t>Jeff Anderson</a:t>
            </a:r>
          </a:p>
          <a:p>
            <a:r>
              <a:rPr lang="en-US" sz="1500" dirty="0" smtClean="0">
                <a:solidFill>
                  <a:srgbClr val="00ABBF"/>
                </a:solidFill>
              </a:rPr>
              <a:t>Nevada NRCS Snow Survey 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8202" y="6271536"/>
            <a:ext cx="29858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ABBF"/>
                </a:solidFill>
              </a:rPr>
              <a:t>(775) 857-8500 x152</a:t>
            </a:r>
          </a:p>
          <a:p>
            <a:r>
              <a:rPr lang="en-US" sz="1500" dirty="0" smtClean="0">
                <a:solidFill>
                  <a:srgbClr val="00ABBF"/>
                </a:solidFill>
              </a:rPr>
              <a:t>jeff.anderson@nv.usda.gov</a:t>
            </a:r>
            <a:endParaRPr lang="en-US" sz="1500" dirty="0">
              <a:solidFill>
                <a:srgbClr val="00AB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51"/>
          <a:stretch/>
        </p:blipFill>
        <p:spPr>
          <a:xfrm>
            <a:off x="0" y="583474"/>
            <a:ext cx="9144000" cy="6274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363" y="836024"/>
            <a:ext cx="50305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Sweetwater Mountains 3/27/2017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43" y="3455830"/>
            <a:ext cx="4528457" cy="340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78" y="989375"/>
            <a:ext cx="7891139" cy="4244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6" y="1043520"/>
            <a:ext cx="7819071" cy="4190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0658" y="2977102"/>
            <a:ext cx="65617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108.0*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6063" y="2961134"/>
            <a:ext cx="5168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   99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1766" y="2961134"/>
            <a:ext cx="5168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190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4922" y="5399314"/>
            <a:ext cx="736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*Leavitt Lake 1983 data back estimated from regression with snow course, excellent correlation R</a:t>
            </a:r>
            <a:r>
              <a:rPr lang="en-US" sz="1200" i="1" baseline="30000" dirty="0" smtClean="0">
                <a:solidFill>
                  <a:srgbClr val="FF0000"/>
                </a:solidFill>
              </a:rPr>
              <a:t>2 </a:t>
            </a:r>
            <a:r>
              <a:rPr lang="en-US" sz="1200" i="1" dirty="0" smtClean="0">
                <a:solidFill>
                  <a:srgbClr val="FF0000"/>
                </a:solidFill>
              </a:rPr>
              <a:t>= 0.95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1765" y="4873639"/>
            <a:ext cx="5168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221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6062" y="4877238"/>
            <a:ext cx="51683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   96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0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53" y="1119459"/>
            <a:ext cx="7713378" cy="43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914399"/>
            <a:ext cx="4751136" cy="4010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33" r="19150"/>
          <a:stretch/>
        </p:blipFill>
        <p:spPr>
          <a:xfrm>
            <a:off x="4432663" y="914399"/>
            <a:ext cx="4711337" cy="409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989" y="5608321"/>
            <a:ext cx="66287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East Walker</a:t>
            </a:r>
            <a:endParaRPr lang="en-US" sz="1000" dirty="0">
              <a:hlinkClick r:id="rId4"/>
            </a:endParaRPr>
          </a:p>
          <a:p>
            <a:r>
              <a:rPr lang="en-US" sz="1000" dirty="0" smtClean="0">
                <a:hlinkClick r:id="rId4"/>
              </a:rPr>
              <a:t>https</a:t>
            </a:r>
            <a:r>
              <a:rPr lang="en-US" sz="1000" dirty="0">
                <a:hlinkClick r:id="rId4"/>
              </a:rPr>
              <a:t>://</a:t>
            </a:r>
            <a:r>
              <a:rPr lang="en-US" sz="1000" dirty="0" smtClean="0">
                <a:hlinkClick r:id="rId4"/>
              </a:rPr>
              <a:t>www.wcc.nrcs.usda.gov/ftpref/states/ut/nv/BI_charts/East%20Walker%20River%20above%20Bridgeport.gif</a:t>
            </a:r>
            <a:endParaRPr lang="en-US" sz="1000" dirty="0" smtClean="0"/>
          </a:p>
          <a:p>
            <a:endParaRPr lang="en-US" sz="1000" dirty="0"/>
          </a:p>
          <a:p>
            <a:r>
              <a:rPr lang="en-US" sz="1000" dirty="0" smtClean="0"/>
              <a:t>West Walker</a:t>
            </a:r>
          </a:p>
          <a:p>
            <a:r>
              <a:rPr lang="en-US" sz="1000" dirty="0">
                <a:hlinkClick r:id="rId5"/>
              </a:rPr>
              <a:t>https://</a:t>
            </a:r>
            <a:r>
              <a:rPr lang="en-US" sz="1000" dirty="0" smtClean="0">
                <a:hlinkClick r:id="rId5"/>
              </a:rPr>
              <a:t>www.wcc.nrcs.usda.gov/ftpref/states/ut/nv/BI_charts/West%20Walker%20River%20above%20Coleville.gif</a:t>
            </a:r>
            <a:endParaRPr lang="en-US" sz="1000" dirty="0" smtClean="0"/>
          </a:p>
          <a:p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585" y="1946682"/>
            <a:ext cx="1255262" cy="13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" y="599258"/>
            <a:ext cx="8316686" cy="5669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67" y="2645228"/>
            <a:ext cx="1608364" cy="1930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13343"/>
          <a:stretch/>
        </p:blipFill>
        <p:spPr>
          <a:xfrm>
            <a:off x="780777" y="1214436"/>
            <a:ext cx="1831793" cy="18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0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95" r="764"/>
          <a:stretch/>
        </p:blipFill>
        <p:spPr>
          <a:xfrm>
            <a:off x="3857897" y="1757898"/>
            <a:ext cx="5164181" cy="3466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67246"/>
            <a:ext cx="37646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 25-26 Helicopter Mission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Drain maxed out </a:t>
            </a:r>
          </a:p>
          <a:p>
            <a:pPr algn="ctr"/>
            <a:r>
              <a:rPr lang="en-US" b="1" dirty="0" err="1" smtClean="0"/>
              <a:t>precip</a:t>
            </a:r>
            <a:r>
              <a:rPr lang="en-US" b="1" dirty="0" smtClean="0"/>
              <a:t> gages at:</a:t>
            </a:r>
          </a:p>
          <a:p>
            <a:pPr algn="ctr"/>
            <a:r>
              <a:rPr lang="en-US" dirty="0" smtClean="0"/>
              <a:t> Leavitt Meadow (67in)</a:t>
            </a:r>
          </a:p>
          <a:p>
            <a:pPr algn="ctr"/>
            <a:r>
              <a:rPr lang="en-US" dirty="0" smtClean="0"/>
              <a:t>Monitor Pass (37in)</a:t>
            </a:r>
          </a:p>
          <a:p>
            <a:pPr algn="ctr"/>
            <a:r>
              <a:rPr lang="en-US" dirty="0" err="1" smtClean="0"/>
              <a:t>Ebbetts</a:t>
            </a:r>
            <a:r>
              <a:rPr lang="en-US" dirty="0" smtClean="0"/>
              <a:t> Pass (87in)</a:t>
            </a:r>
          </a:p>
          <a:p>
            <a:pPr algn="ctr"/>
            <a:r>
              <a:rPr lang="en-US" dirty="0" smtClean="0"/>
              <a:t>Spratt Creek (57in)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Unplug snow plug in gage at</a:t>
            </a:r>
            <a:r>
              <a:rPr lang="en-US" dirty="0" smtClean="0"/>
              <a:t>: Leavitt Lake (88in)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Measure snow courses at:</a:t>
            </a:r>
          </a:p>
          <a:p>
            <a:pPr algn="ctr"/>
            <a:r>
              <a:rPr lang="en-US" dirty="0" smtClean="0"/>
              <a:t>Sonora Pass</a:t>
            </a:r>
          </a:p>
          <a:p>
            <a:pPr algn="ctr"/>
            <a:r>
              <a:rPr lang="en-US" dirty="0" smtClean="0"/>
              <a:t>Willow Flat</a:t>
            </a:r>
          </a:p>
          <a:p>
            <a:pPr algn="ctr"/>
            <a:r>
              <a:rPr lang="en-US" dirty="0" smtClean="0"/>
              <a:t>Sawmill Ridge</a:t>
            </a:r>
          </a:p>
        </p:txBody>
      </p:sp>
    </p:spTree>
    <p:extLst>
      <p:ext uri="{BB962C8B-B14F-4D97-AF65-F5344CB8AC3E}">
        <p14:creationId xmlns:p14="http://schemas.microsoft.com/office/powerpoint/2010/main" val="37734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8014" r="4747" b="18014"/>
          <a:stretch/>
        </p:blipFill>
        <p:spPr>
          <a:xfrm rot="5400000">
            <a:off x="514232" y="2586185"/>
            <a:ext cx="5833791" cy="1968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465" y="4454150"/>
            <a:ext cx="3607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3/27/2017</a:t>
            </a:r>
          </a:p>
          <a:p>
            <a:pPr algn="ctr"/>
            <a:r>
              <a:rPr lang="en-US" b="1" dirty="0" smtClean="0"/>
              <a:t>Leavitt Lake SNOTEL </a:t>
            </a:r>
          </a:p>
          <a:p>
            <a:pPr algn="ctr"/>
            <a:r>
              <a:rPr lang="en-US" b="1" dirty="0" smtClean="0"/>
              <a:t>Precipitation Gage Snow Plug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Mixing in plug </a:t>
            </a:r>
            <a:r>
              <a:rPr lang="en-US" dirty="0"/>
              <a:t>caused a rise of </a:t>
            </a:r>
            <a:r>
              <a:rPr lang="en-US" dirty="0" smtClean="0"/>
              <a:t>~50in in reading</a:t>
            </a:r>
            <a:endParaRPr lang="en-US" dirty="0"/>
          </a:p>
          <a:p>
            <a:pPr algn="ctr"/>
            <a:r>
              <a:rPr lang="en-US" b="1" dirty="0" smtClean="0"/>
              <a:t>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716" t="19670" r="17466" b="11988"/>
          <a:stretch/>
        </p:blipFill>
        <p:spPr>
          <a:xfrm>
            <a:off x="4781006" y="1158241"/>
            <a:ext cx="4200263" cy="3161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4" y="6521844"/>
            <a:ext cx="44083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 smtClean="0"/>
              <a:t>Leavitt Lake SNOTEL - 28ft tall precipitation gage</a:t>
            </a:r>
            <a:endParaRPr lang="en-US" sz="15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520" t="7971" r="9573" b="1108"/>
          <a:stretch/>
        </p:blipFill>
        <p:spPr>
          <a:xfrm>
            <a:off x="0" y="653358"/>
            <a:ext cx="2325189" cy="583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67" y="1416408"/>
            <a:ext cx="7183689" cy="4649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2947" y="873931"/>
            <a:ext cx="714971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Precipitation Estimates based on SWE Increases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0085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2225" r="13495" b="26806"/>
          <a:stretch/>
        </p:blipFill>
        <p:spPr>
          <a:xfrm>
            <a:off x="900629" y="871449"/>
            <a:ext cx="7135898" cy="41539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876" y="5186345"/>
            <a:ext cx="80502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Why is Leavitt Lake not reporting?</a:t>
            </a:r>
          </a:p>
          <a:p>
            <a:pPr algn="ctr"/>
            <a:r>
              <a:rPr lang="en-US" dirty="0" smtClean="0"/>
              <a:t>We found coaxial cable going to the antenna </a:t>
            </a:r>
            <a:r>
              <a:rPr lang="en-US" dirty="0"/>
              <a:t>gnawed on by </a:t>
            </a:r>
            <a:r>
              <a:rPr lang="en-US" dirty="0" smtClean="0"/>
              <a:t>a critter.</a:t>
            </a:r>
          </a:p>
          <a:p>
            <a:pPr algn="ctr"/>
            <a:r>
              <a:rPr lang="en-US" dirty="0" smtClean="0"/>
              <a:t>We taped it up, but Murphy’s Law struck and the site shorted and went down.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0" y="2279060"/>
            <a:ext cx="9047274" cy="26064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3949" y="4918557"/>
            <a:ext cx="6362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*Data prior to 1979 back-estimated by regression with original snow course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610217" y="1101822"/>
            <a:ext cx="62408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Long-term Snow Course Data Summary</a:t>
            </a:r>
          </a:p>
          <a:p>
            <a:pPr algn="ctr"/>
            <a:r>
              <a:rPr lang="en-US" sz="2500" dirty="0" smtClean="0"/>
              <a:t>April 1, 2017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828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357051" y="518102"/>
            <a:ext cx="6456179" cy="806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Key Points: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7"/>
          <p:cNvSpPr txBox="1">
            <a:spLocks/>
          </p:cNvSpPr>
          <p:nvPr/>
        </p:nvSpPr>
        <p:spPr>
          <a:xfrm>
            <a:off x="635726" y="816984"/>
            <a:ext cx="7898674" cy="553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b="1" kern="1200" dirty="0" smtClean="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0" dirty="0" smtClean="0">
                <a:solidFill>
                  <a:schemeClr val="tx1"/>
                </a:solidFill>
              </a:rPr>
              <a:t>Based on April 1 SNOTEL and snow course data snowpacks in the Walker Basin are over twice normal and at, or near, record amounts.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West Walker 212%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East Walker 235%</a:t>
            </a:r>
          </a:p>
          <a:p>
            <a:pPr marL="1085850" lvl="1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Overall 	217%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Snow in Sweetwater </a:t>
            </a:r>
            <a:r>
              <a:rPr lang="en-US" b="0" dirty="0" err="1" smtClean="0">
                <a:solidFill>
                  <a:schemeClr val="tx1"/>
                </a:solidFill>
              </a:rPr>
              <a:t>Mtns</a:t>
            </a:r>
            <a:r>
              <a:rPr lang="en-US" b="0" dirty="0" smtClean="0">
                <a:solidFill>
                  <a:schemeClr val="tx1"/>
                </a:solidFill>
              </a:rPr>
              <a:t> and at lower elevations stands out, BUT… these conditions are very similar to 1983. 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Walker Basin has had record precipitation in 2017 at SNOTELs.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Basin-wide soil moisture and snow pack density is ahead of schedule. A ripe snowpack may be a good thing for early runoff.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NRCS forecasts predict volumes greater than 1983 on West Walker. Forecast are less than 1983 on the East Walker.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3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585"/>
            <a:ext cx="9022990" cy="3369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4420" y="4683512"/>
            <a:ext cx="4750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Missing Years</a:t>
            </a:r>
            <a:r>
              <a:rPr lang="en-US" dirty="0"/>
              <a:t>: </a:t>
            </a:r>
            <a:r>
              <a:rPr lang="en-US" dirty="0" smtClean="0"/>
              <a:t>1934, 1936,1938, </a:t>
            </a:r>
            <a:r>
              <a:rPr lang="en-US" b="1" dirty="0" smtClean="0"/>
              <a:t>1995</a:t>
            </a:r>
            <a:r>
              <a:rPr lang="en-US" dirty="0" smtClean="0"/>
              <a:t>, 2006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025" t="2064" r="13065" b="17041"/>
          <a:stretch/>
        </p:blipFill>
        <p:spPr>
          <a:xfrm>
            <a:off x="721980" y="790961"/>
            <a:ext cx="3528494" cy="5325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093"/>
          <a:stretch/>
        </p:blipFill>
        <p:spPr>
          <a:xfrm>
            <a:off x="5939419" y="605688"/>
            <a:ext cx="2014150" cy="6181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1228"/>
          <a:stretch/>
        </p:blipFill>
        <p:spPr>
          <a:xfrm>
            <a:off x="4565960" y="790961"/>
            <a:ext cx="1057973" cy="54159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7015" y="13372"/>
            <a:ext cx="6014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Sonora Pass Snow Course (8,750 feet) - West Walker </a:t>
            </a:r>
          </a:p>
          <a:p>
            <a:pPr algn="ctr"/>
            <a:r>
              <a:rPr lang="en-US" b="1" dirty="0"/>
              <a:t>Sorted by April 1 SWE - (POR 1930-2017)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96" y="6181935"/>
            <a:ext cx="4477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John Kelly (El Aero helicopter pilot) and Bob Nault (NRCS Electronics Tech)</a:t>
            </a:r>
          </a:p>
          <a:p>
            <a:pPr algn="ctr"/>
            <a:r>
              <a:rPr lang="en-US" sz="1000" i="1" dirty="0" smtClean="0"/>
              <a:t>Combined snow survey experience +70 years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048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5" y="729343"/>
            <a:ext cx="8026131" cy="5436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779" r="-1"/>
          <a:stretch/>
        </p:blipFill>
        <p:spPr>
          <a:xfrm>
            <a:off x="7672251" y="2781300"/>
            <a:ext cx="1105989" cy="159753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23954" y="3413760"/>
            <a:ext cx="1489165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9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327858"/>
            <a:ext cx="4354147" cy="4388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59" y="1327858"/>
            <a:ext cx="4007983" cy="43975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5619" y="543028"/>
            <a:ext cx="228620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Snow Density</a:t>
            </a:r>
          </a:p>
          <a:p>
            <a:pPr algn="ctr"/>
            <a:r>
              <a:rPr lang="en-US" sz="2000" dirty="0" smtClean="0"/>
              <a:t>April 1, 2017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638074" y="5837506"/>
            <a:ext cx="586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Densities are 5-10% higher than normal for April 1. The snowpack is more ripe than normal. Snowmelt will proceed sooner than normal.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13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17" y="1487686"/>
            <a:ext cx="4220079" cy="4479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09" y="1493520"/>
            <a:ext cx="4073594" cy="4473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5619" y="543028"/>
            <a:ext cx="228620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Snow Density</a:t>
            </a:r>
          </a:p>
          <a:p>
            <a:pPr algn="ctr"/>
            <a:r>
              <a:rPr lang="en-US" sz="2000" dirty="0" smtClean="0"/>
              <a:t>April 1, 2011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85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795185" y="913004"/>
            <a:ext cx="7949324" cy="1354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April 1, 2017 NRCS Forecasts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</a:t>
            </a:r>
            <a:r>
              <a:rPr lang="en-US" dirty="0" smtClean="0">
                <a:solidFill>
                  <a:schemeClr val="tx1"/>
                </a:solidFill>
              </a:rPr>
              <a:t>s.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2011, 1983 &amp; Record Volumes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694" y="4025594"/>
            <a:ext cx="3109969" cy="66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5111" b="30089"/>
          <a:stretch/>
        </p:blipFill>
        <p:spPr>
          <a:xfrm>
            <a:off x="69619" y="3226455"/>
            <a:ext cx="8733559" cy="622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80947"/>
          <a:stretch/>
        </p:blipFill>
        <p:spPr>
          <a:xfrm>
            <a:off x="69619" y="2427316"/>
            <a:ext cx="8733559" cy="7991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8239" y="4964009"/>
            <a:ext cx="6714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Jolyne Lea, NRCS Forecast Hydrologist comments on East Walker…</a:t>
            </a:r>
          </a:p>
          <a:p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East Walker was low in comparison to other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forecasts.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out the fall precipitation and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streamflow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adjusted the forecast up to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current level (164kaf),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is more in line with historic flows, but it is not as high as the West Walker which is a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 record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forecast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East Walker forecast is close to what was observed in 1995.”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6558" y="619376"/>
            <a:ext cx="401456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i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www.nv.nrcs.usda.gov/snow/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521" b="3711"/>
          <a:stretch/>
        </p:blipFill>
        <p:spPr>
          <a:xfrm>
            <a:off x="836024" y="1096430"/>
            <a:ext cx="6992982" cy="56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" y="1688756"/>
            <a:ext cx="3918388" cy="41860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492" y="1688756"/>
            <a:ext cx="3927617" cy="418601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59391" y="517233"/>
            <a:ext cx="9009776" cy="12949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500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Boom or Bust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55460" y="3367139"/>
            <a:ext cx="6672842" cy="12949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5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2017!					    2012-2015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</a:t>
            </a: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4224" y="1812142"/>
            <a:ext cx="9009776" cy="129490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500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Bonus slides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not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presented at the meeting</a:t>
            </a:r>
            <a:endParaRPr lang="en-US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00" y="653143"/>
            <a:ext cx="7175821" cy="5701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246" y="5934755"/>
            <a:ext cx="5855099" cy="840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8843" y="734136"/>
            <a:ext cx="45490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Walker River Monthly Snowpack Summary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Updated April 2, 2017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091634" y="3591652"/>
            <a:ext cx="670034" cy="46508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091634" y="5163013"/>
            <a:ext cx="670034" cy="46508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12783" y="2810240"/>
            <a:ext cx="39725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/>
              <a:t>February = </a:t>
            </a:r>
            <a:r>
              <a:rPr lang="en-US" sz="1500" b="1" i="1" dirty="0" smtClean="0"/>
              <a:t>~2/3 </a:t>
            </a:r>
            <a:r>
              <a:rPr lang="en-US" sz="1500" b="1" i="1" dirty="0"/>
              <a:t>of a winter worth of snow</a:t>
            </a:r>
          </a:p>
          <a:p>
            <a:endParaRPr lang="en-US" sz="1500" b="1" i="1" dirty="0" smtClean="0"/>
          </a:p>
          <a:p>
            <a:endParaRPr lang="en-US" sz="1500" b="1" i="1" dirty="0"/>
          </a:p>
          <a:p>
            <a:r>
              <a:rPr lang="en-US" sz="1500" b="1" i="1" dirty="0" smtClean="0"/>
              <a:t>January = ~1 full winter’s worth of snow</a:t>
            </a:r>
          </a:p>
          <a:p>
            <a:endParaRPr lang="en-US" sz="1500" b="1" i="1" dirty="0"/>
          </a:p>
        </p:txBody>
      </p:sp>
    </p:spTree>
    <p:extLst>
      <p:ext uri="{BB962C8B-B14F-4D97-AF65-F5344CB8AC3E}">
        <p14:creationId xmlns:p14="http://schemas.microsoft.com/office/powerpoint/2010/main" val="190207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189394" y="927116"/>
            <a:ext cx="4651424" cy="143132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sz="2500" dirty="0" smtClean="0">
                <a:solidFill>
                  <a:schemeClr val="tx1"/>
                </a:solidFill>
              </a:rPr>
              <a:t>SNOTEL Stations</a:t>
            </a:r>
          </a:p>
          <a:p>
            <a:pPr algn="ctr"/>
            <a:r>
              <a:rPr lang="en-US" sz="1500" i="1" dirty="0" smtClean="0">
                <a:solidFill>
                  <a:schemeClr val="tx1"/>
                </a:solidFill>
              </a:rPr>
              <a:t>automated weather station</a:t>
            </a:r>
          </a:p>
          <a:p>
            <a:pPr algn="ctr"/>
            <a:r>
              <a:rPr lang="en-US" sz="1500" i="1" dirty="0" smtClean="0">
                <a:solidFill>
                  <a:schemeClr val="tx1"/>
                </a:solidFill>
              </a:rPr>
              <a:t>with snow pillow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40" y="2538803"/>
            <a:ext cx="5103860" cy="369205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" y="237239"/>
            <a:ext cx="91440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500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NRCS Monitoring Network</a:t>
            </a:r>
            <a:endParaRPr lang="en-US" sz="2800" b="0" dirty="0" smtClean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50334" y="1385579"/>
            <a:ext cx="4021076" cy="5357652"/>
            <a:chOff x="5147639" y="1474573"/>
            <a:chExt cx="4021076" cy="53576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004" t="18089" r="47246" b="1442"/>
            <a:stretch/>
          </p:blipFill>
          <p:spPr>
            <a:xfrm>
              <a:off x="5234423" y="2420426"/>
              <a:ext cx="3159934" cy="389942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5147639" y="1474573"/>
              <a:ext cx="3378950" cy="1044729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3600" b="1" kern="1200" dirty="0">
                  <a:solidFill>
                    <a:srgbClr val="05377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500" dirty="0" smtClean="0">
                  <a:solidFill>
                    <a:schemeClr val="tx1"/>
                  </a:solidFill>
                </a:rPr>
                <a:t>Snow Courses</a:t>
              </a:r>
            </a:p>
            <a:p>
              <a:pPr algn="ctr"/>
              <a:r>
                <a:rPr lang="en-US" sz="1500" i="1" dirty="0" smtClean="0">
                  <a:solidFill>
                    <a:schemeClr val="tx1"/>
                  </a:solidFill>
                </a:rPr>
                <a:t>snow tube transect</a:t>
              </a:r>
              <a:endParaRPr lang="en-US" sz="1500" i="1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9014" r="165"/>
            <a:stretch/>
          </p:blipFill>
          <p:spPr>
            <a:xfrm>
              <a:off x="6702636" y="4720281"/>
              <a:ext cx="2466079" cy="2111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83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96" y="1055913"/>
            <a:ext cx="8989967" cy="3899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8907" y="5490416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1969 pre-dates Sawmill Ridge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18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9" y="1196501"/>
            <a:ext cx="9012522" cy="33852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357" y="5247019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r>
              <a:rPr lang="en-US" b="1" baseline="30000" dirty="0" smtClean="0"/>
              <a:t>th</a:t>
            </a:r>
            <a:r>
              <a:rPr lang="en-US" b="1" dirty="0" smtClean="0"/>
              <a:t> highest since 1939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036423" y="486005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Year	SWE</a:t>
            </a:r>
            <a:endParaRPr lang="en-US" dirty="0"/>
          </a:p>
          <a:p>
            <a:r>
              <a:rPr lang="en-US" dirty="0" smtClean="0"/>
              <a:t>1969</a:t>
            </a:r>
            <a:r>
              <a:rPr lang="en-US" dirty="0"/>
              <a:t>	</a:t>
            </a:r>
            <a:r>
              <a:rPr lang="en-US" dirty="0" smtClean="0"/>
              <a:t>29.0</a:t>
            </a:r>
            <a:endParaRPr lang="en-US" dirty="0"/>
          </a:p>
          <a:p>
            <a:r>
              <a:rPr lang="en-US" dirty="0" smtClean="0"/>
              <a:t>1983</a:t>
            </a:r>
            <a:r>
              <a:rPr lang="en-US" dirty="0"/>
              <a:t>	</a:t>
            </a:r>
            <a:r>
              <a:rPr lang="en-US" dirty="0" smtClean="0"/>
              <a:t>25.0</a:t>
            </a:r>
            <a:endParaRPr lang="en-US" dirty="0"/>
          </a:p>
          <a:p>
            <a:r>
              <a:rPr lang="en-US" dirty="0"/>
              <a:t>1952	</a:t>
            </a:r>
            <a:r>
              <a:rPr lang="en-US" dirty="0" smtClean="0"/>
              <a:t>23.5</a:t>
            </a:r>
            <a:endParaRPr lang="en-US" dirty="0"/>
          </a:p>
          <a:p>
            <a:r>
              <a:rPr lang="en-US" dirty="0" smtClean="0"/>
              <a:t>1995</a:t>
            </a:r>
            <a:r>
              <a:rPr lang="en-US" dirty="0"/>
              <a:t>	</a:t>
            </a:r>
            <a:r>
              <a:rPr lang="en-US" dirty="0" smtClean="0"/>
              <a:t>23.2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2017	</a:t>
            </a:r>
            <a:r>
              <a:rPr lang="en-US" dirty="0" smtClean="0">
                <a:solidFill>
                  <a:srgbClr val="FF0000"/>
                </a:solidFill>
              </a:rPr>
              <a:t>21.1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9848" y="558621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highest since 1969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011783" y="498197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Year	SWE</a:t>
            </a:r>
            <a:endParaRPr lang="en-US" dirty="0"/>
          </a:p>
          <a:p>
            <a:r>
              <a:rPr lang="en-US" dirty="0" smtClean="0"/>
              <a:t>1983	43.7</a:t>
            </a:r>
            <a:endParaRPr lang="en-US" dirty="0"/>
          </a:p>
          <a:p>
            <a:r>
              <a:rPr lang="en-US" dirty="0" smtClean="0"/>
              <a:t>1969	37.3	</a:t>
            </a:r>
          </a:p>
          <a:p>
            <a:r>
              <a:rPr lang="en-US" dirty="0" smtClean="0"/>
              <a:t>2017</a:t>
            </a:r>
            <a:r>
              <a:rPr lang="en-US" dirty="0"/>
              <a:t>	</a:t>
            </a:r>
            <a:r>
              <a:rPr lang="en-US" dirty="0" smtClean="0"/>
              <a:t>35.0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" y="887253"/>
            <a:ext cx="8934450" cy="38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4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92973" y="5233122"/>
            <a:ext cx="63368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Each colored box represents different exceedance forecasts</a:t>
            </a:r>
            <a:endParaRPr lang="en-US" sz="1500" b="1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 flipV="1">
            <a:off x="1401114" y="4358378"/>
            <a:ext cx="800555" cy="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 rot="16200000">
            <a:off x="2019878" y="3910065"/>
            <a:ext cx="130655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Average Volume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3098624" y="4357472"/>
            <a:ext cx="1548179" cy="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94834" y="3973063"/>
            <a:ext cx="1306557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Below Average Volume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2865" y="3973063"/>
            <a:ext cx="113552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Above Average Volume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68" y="5626549"/>
            <a:ext cx="7505700" cy="476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1142"/>
          <a:stretch/>
        </p:blipFill>
        <p:spPr>
          <a:xfrm>
            <a:off x="696620" y="1651627"/>
            <a:ext cx="7181850" cy="1904322"/>
          </a:xfrm>
          <a:prstGeom prst="rect">
            <a:avLst/>
          </a:prstGeom>
        </p:spPr>
      </p:pic>
      <p:sp>
        <p:nvSpPr>
          <p:cNvPr id="27" name="Title 6"/>
          <p:cNvSpPr txBox="1">
            <a:spLocks/>
          </p:cNvSpPr>
          <p:nvPr/>
        </p:nvSpPr>
        <p:spPr>
          <a:xfrm>
            <a:off x="906012" y="625622"/>
            <a:ext cx="7949324" cy="806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New Forecast Graphic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2181" t="-396" r="2181" b="-28043"/>
          <a:stretch/>
        </p:blipFill>
        <p:spPr>
          <a:xfrm>
            <a:off x="630049" y="1623833"/>
            <a:ext cx="6924675" cy="2458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4781" y="2305678"/>
            <a:ext cx="1539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Numbers inside boxes are KAF for 5 exceedances</a:t>
            </a:r>
            <a:endParaRPr lang="en-US" sz="15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226" y="6096430"/>
            <a:ext cx="50863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22194"/>
          <a:stretch/>
        </p:blipFill>
        <p:spPr>
          <a:xfrm>
            <a:off x="1248532" y="613465"/>
            <a:ext cx="6536931" cy="39284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FC9244-15B3-8F40-A6D8-795DD2FF1F3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5551" b="4994"/>
          <a:stretch/>
        </p:blipFill>
        <p:spPr>
          <a:xfrm rot="5400000">
            <a:off x="3939726" y="5018670"/>
            <a:ext cx="1154541" cy="2509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232" t="88748"/>
          <a:stretch/>
        </p:blipFill>
        <p:spPr>
          <a:xfrm>
            <a:off x="1915885" y="4541964"/>
            <a:ext cx="5869577" cy="568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083" y="5127674"/>
            <a:ext cx="6510883" cy="5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7" y="1530396"/>
            <a:ext cx="8620805" cy="294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5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513" y="896983"/>
            <a:ext cx="4846508" cy="5579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13" y="2256699"/>
            <a:ext cx="1016862" cy="236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524" y="2801943"/>
            <a:ext cx="1960608" cy="1075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8860" y="4219839"/>
            <a:ext cx="1068111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r"/>
            <a:r>
              <a:rPr lang="en-US" sz="800" dirty="0" smtClean="0"/>
              <a:t>Sonora Pass SNOTEL </a:t>
            </a:r>
          </a:p>
          <a:p>
            <a:pPr algn="r"/>
            <a:r>
              <a:rPr lang="en-US" sz="800" dirty="0" smtClean="0"/>
              <a:t>&amp; Snow Course</a:t>
            </a: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197828" y="5919689"/>
            <a:ext cx="1182040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800" dirty="0" smtClean="0"/>
              <a:t>Virginia Lakes Ridge SNOTEL &amp; Snow Course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4759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28145" y="70819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rgbClr val="05377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SWE definition</a:t>
            </a:r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28145" y="1371601"/>
            <a:ext cx="8229600" cy="28193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b="1" kern="1200" dirty="0" smtClean="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Snow Water Equivalent (</a:t>
            </a:r>
            <a:r>
              <a:rPr lang="en-US" dirty="0" smtClean="0">
                <a:solidFill>
                  <a:srgbClr val="FF0000"/>
                </a:solidFill>
              </a:rPr>
              <a:t>SWE</a:t>
            </a:r>
            <a:r>
              <a:rPr lang="en-US" dirty="0" smtClean="0"/>
              <a:t>) is the amount of water contained within the snowpack. It can be thought of as the depth of water that would result if you melted the entire snowpack.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96" y="2822028"/>
            <a:ext cx="5147827" cy="341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4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79" r="19659"/>
          <a:stretch/>
        </p:blipFill>
        <p:spPr>
          <a:xfrm>
            <a:off x="243840" y="1690688"/>
            <a:ext cx="8318261" cy="3612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3210" y="828914"/>
            <a:ext cx="54995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/>
              <a:t>Walker Basin Snowpack Summary </a:t>
            </a:r>
          </a:p>
          <a:p>
            <a:pPr algn="ctr"/>
            <a:r>
              <a:rPr lang="en-US" sz="2500" dirty="0" smtClean="0"/>
              <a:t>April 1, 2017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769405"/>
            <a:ext cx="8391681" cy="34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685213"/>
            <a:ext cx="8201978" cy="55769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36" y="2569029"/>
            <a:ext cx="1911178" cy="20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5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9" y="628649"/>
            <a:ext cx="7541238" cy="6107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94978" y="4197531"/>
            <a:ext cx="55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(1989)</a:t>
            </a:r>
          </a:p>
          <a:p>
            <a:r>
              <a:rPr lang="en-US" sz="1000" dirty="0" smtClean="0"/>
              <a:t>(1990)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5993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645773"/>
            <a:ext cx="8972295" cy="4232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975360"/>
            <a:ext cx="50305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Sweetwater Mountains 3/27/2017 </a:t>
            </a:r>
          </a:p>
        </p:txBody>
      </p:sp>
    </p:spTree>
    <p:extLst>
      <p:ext uri="{BB962C8B-B14F-4D97-AF65-F5344CB8AC3E}">
        <p14:creationId xmlns:p14="http://schemas.microsoft.com/office/powerpoint/2010/main" val="421695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AB2"/>
      </a:accent1>
      <a:accent2>
        <a:srgbClr val="78BA22"/>
      </a:accent2>
      <a:accent3>
        <a:srgbClr val="FEC210"/>
      </a:accent3>
      <a:accent4>
        <a:srgbClr val="72A931"/>
      </a:accent4>
      <a:accent5>
        <a:srgbClr val="6989A6"/>
      </a:accent5>
      <a:accent6>
        <a:srgbClr val="4E667B"/>
      </a:accent6>
      <a:hlink>
        <a:srgbClr val="139AB2"/>
      </a:hlink>
      <a:folHlink>
        <a:srgbClr val="1088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4086</TotalTime>
  <Words>641</Words>
  <Application>Microsoft Office PowerPoint</Application>
  <PresentationFormat>On-screen Show (4:3)</PresentationFormat>
  <Paragraphs>143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75 Helvetica Bold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ketchum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Rachna Patel</dc:creator>
  <cp:lastModifiedBy>Anderson, Jeff - NRCS, Reno, NV</cp:lastModifiedBy>
  <cp:revision>199</cp:revision>
  <dcterms:created xsi:type="dcterms:W3CDTF">2016-02-17T21:52:56Z</dcterms:created>
  <dcterms:modified xsi:type="dcterms:W3CDTF">2017-04-06T23:07:33Z</dcterms:modified>
</cp:coreProperties>
</file>